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960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34"/>
  </p:notesMasterIdLst>
  <p:handoutMasterIdLst>
    <p:handoutMasterId r:id="rId35"/>
  </p:handoutMasterIdLst>
  <p:sldIdLst>
    <p:sldId id="256" r:id="rId22"/>
    <p:sldId id="257" r:id="rId23"/>
    <p:sldId id="394" r:id="rId24"/>
    <p:sldId id="395" r:id="rId25"/>
    <p:sldId id="396" r:id="rId26"/>
    <p:sldId id="397" r:id="rId27"/>
    <p:sldId id="390" r:id="rId28"/>
    <p:sldId id="393" r:id="rId29"/>
    <p:sldId id="276" r:id="rId30"/>
    <p:sldId id="277" r:id="rId31"/>
    <p:sldId id="278" r:id="rId32"/>
    <p:sldId id="279" r:id="rId33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Figtree" panose="020B0604020202020204" charset="0"/>
      <p:regular r:id="rId40"/>
      <p:bold r:id="rId41"/>
      <p:italic r:id="rId42"/>
      <p:boldItalic r:id="rId43"/>
    </p:embeddedFont>
    <p:embeddedFont>
      <p:font typeface="Figtree Light" panose="020B0604020202020204" charset="0"/>
      <p:regular r:id="rId44"/>
      <p:italic r:id="rId45"/>
    </p:embeddedFont>
    <p:embeddedFont>
      <p:font typeface="Montserrat" pitchFamily="2" charset="0"/>
      <p:regular r:id="rId46"/>
      <p:bold r:id="rId47"/>
      <p:italic r:id="rId48"/>
      <p:boldItalic r:id="rId49"/>
    </p:embeddedFont>
    <p:embeddedFont>
      <p:font typeface="Montserrat Black" pitchFamily="2" charset="0"/>
      <p:bold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>
            <p14:sldId id="256"/>
            <p14:sldId id="257"/>
            <p14:sldId id="394"/>
            <p14:sldId id="395"/>
            <p14:sldId id="396"/>
            <p14:sldId id="397"/>
            <p14:sldId id="390"/>
            <p14:sldId id="393"/>
            <p14:sldId id="276"/>
            <p14:sldId id="277"/>
            <p14:sldId id="278"/>
            <p14:sldId id="279"/>
          </p14:sldIdLst>
        </p14:section>
        <p14:section name="Master" id="{86F55D6F-F04C-C141-A3B2-B81D9F14C13E}">
          <p14:sldIdLst/>
        </p14:section>
        <p14:section name="Cover slides" id="{A8F06CE1-BECE-433A-A682-4C071F90D966}">
          <p14:sldIdLst/>
        </p14:section>
        <p14:section name="Introduction" id="{D71C3838-11FC-3F44-90EC-9E7C8FE30A48}">
          <p14:sldIdLst/>
        </p14:section>
        <p14:section name="Content Slides" id="{05C53EB9-C633-4D6D-B3BC-F573E1DB951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CAC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5"/>
    <p:restoredTop sz="72231" autoAdjust="0"/>
  </p:normalViewPr>
  <p:slideViewPr>
    <p:cSldViewPr snapToGrid="0">
      <p:cViewPr>
        <p:scale>
          <a:sx n="75" d="100"/>
          <a:sy n="75" d="100"/>
        </p:scale>
        <p:origin x="562" y="-1392"/>
      </p:cViewPr>
      <p:guideLst/>
    </p:cSldViewPr>
  </p:slideViewPr>
  <p:outlineViewPr>
    <p:cViewPr>
      <p:scale>
        <a:sx n="33" d="100"/>
        <a:sy n="33" d="100"/>
      </p:scale>
      <p:origin x="0" y="-15912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1181" y="-9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font" Target="fonts/font4.fntdata"/><Relationship Id="rId21" Type="http://schemas.openxmlformats.org/officeDocument/2006/relationships/slideMaster" Target="slideMasters/slideMaster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microsoft.com/office/2018/10/relationships/authors" Target="author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Master" Target="slideMasters/slideMaster17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001010-5018-3D3C-F75A-C9382986DF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48306-4297-B984-0E2B-9A5B1F9DCC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174C7-A8E2-4557-92FA-12B8230C467B}" type="datetimeFigureOut">
              <a:rPr lang="en-GB" smtClean="0"/>
              <a:t>31/10/2025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5E848-799D-2AE2-D2C8-4DB237CA9E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96393-2A32-320B-C479-57F633CAA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592BF-4E91-4829-84C6-17D0EDD72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608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31/10/2025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40C54EA-4BB1-0AE2-2B2D-97D7E4A95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BBE463D-DC62-2177-2EC8-C380496AE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46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es Placeholder 3">
            <a:extLst>
              <a:ext uri="{FF2B5EF4-FFF2-40B4-BE49-F238E27FC236}">
                <a16:creationId xmlns:a16="http://schemas.microsoft.com/office/drawing/2014/main" id="{0C0479AB-7F2D-C752-E04B-FECED338C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Python provides </a:t>
            </a:r>
            <a:r>
              <a:rPr lang="en-GB" b="1" dirty="0"/>
              <a:t>database drivers</a:t>
            </a:r>
            <a:r>
              <a:rPr lang="en-GB" dirty="0"/>
              <a:t> for most popular relational database systems, and many are bundled with standard or third-party distributions. These drivers adhere to a common interface defined by the Python Database API Specification v2.0 (DB-API 2.0).</a:t>
            </a:r>
          </a:p>
          <a:p>
            <a:r>
              <a:rPr lang="en-GB" dirty="0"/>
              <a:t>To interact with a database: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="1" dirty="0"/>
              <a:t>Establish a connection</a:t>
            </a:r>
            <a:r>
              <a:rPr lang="en-GB" dirty="0"/>
              <a:t> using a </a:t>
            </a:r>
            <a:r>
              <a:rPr lang="en-GB" b="1" dirty="0"/>
              <a:t>connection object</a:t>
            </a:r>
            <a:r>
              <a:rPr lang="en-GB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Use this connection to create a </a:t>
            </a:r>
            <a:r>
              <a:rPr lang="en-GB" b="1" dirty="0"/>
              <a:t>cursor object</a:t>
            </a:r>
            <a:r>
              <a:rPr lang="en-GB" dirty="0"/>
              <a:t>, which handles queries and transaction control (</a:t>
            </a:r>
            <a:r>
              <a:rPr lang="en-GB" b="1" dirty="0"/>
              <a:t>commit</a:t>
            </a:r>
            <a:r>
              <a:rPr lang="en-GB" dirty="0"/>
              <a:t> and </a:t>
            </a:r>
            <a:r>
              <a:rPr lang="en-GB" b="1" dirty="0"/>
              <a:t>rollback</a:t>
            </a:r>
            <a:r>
              <a:rPr lang="en-GB" dirty="0"/>
              <a:t>).</a:t>
            </a:r>
          </a:p>
          <a:p>
            <a:r>
              <a:rPr lang="en-GB" dirty="0"/>
              <a:t>The </a:t>
            </a:r>
            <a:r>
              <a:rPr lang="en-GB" b="1" dirty="0"/>
              <a:t>cursor</a:t>
            </a:r>
            <a:r>
              <a:rPr lang="en-GB" dirty="0"/>
              <a:t> is the primary tool for executing SQL statements and getting results.</a:t>
            </a:r>
          </a:p>
          <a:p>
            <a:r>
              <a:rPr lang="en-GB" b="1" dirty="0"/>
              <a:t>Some Common Cursor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arraysize</a:t>
            </a:r>
            <a:r>
              <a:rPr lang="en-GB" dirty="0"/>
              <a:t>	    Number of rows fetched by </a:t>
            </a:r>
            <a:r>
              <a:rPr lang="en-GB" dirty="0" err="1"/>
              <a:t>fetchmany</a:t>
            </a:r>
            <a:r>
              <a:rPr lang="en-GB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close()	    Close the cursor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description    Metadata about the result set or 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execute()	    Execute a single SQL statement (supports placeholders)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fetchall</a:t>
            </a:r>
            <a:r>
              <a:rPr lang="en-GB" dirty="0"/>
              <a:t>()	    Retrieve all remaining rows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fetchone</a:t>
            </a:r>
            <a:r>
              <a:rPr lang="en-GB" dirty="0"/>
              <a:t>()	    Retrieve the next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rowrowcount</a:t>
            </a:r>
            <a:r>
              <a:rPr lang="en-GB" dirty="0"/>
              <a:t> Number of rows affected by the last operation</a:t>
            </a:r>
          </a:p>
          <a:p>
            <a:endParaRPr lang="en-GB" dirty="0"/>
          </a:p>
          <a:p>
            <a:r>
              <a:rPr lang="en-GB" dirty="0"/>
              <a:t>Python is shipped with </a:t>
            </a:r>
            <a:r>
              <a:rPr lang="en-GB" b="1" dirty="0"/>
              <a:t>SQLite,</a:t>
            </a:r>
            <a:r>
              <a:rPr lang="en-GB" dirty="0"/>
              <a:t> a lightweight, single-file relational database that requires no server setup and is ideal for small to medium-sized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377131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example demonstrates how to use Python’s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sqlite3</a:t>
            </a:r>
            <a:r>
              <a:rPr lang="en-GB" dirty="0"/>
              <a:t> module to connect to a relational database and execute a simple </a:t>
            </a:r>
            <a:r>
              <a:rPr lang="en-GB" b="1" dirty="0"/>
              <a:t>SQL query</a:t>
            </a:r>
            <a:r>
              <a:rPr lang="en-GB" dirty="0"/>
              <a:t>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connect()</a:t>
            </a:r>
            <a:r>
              <a:rPr lang="en-GB" dirty="0"/>
              <a:t> function establishes a connection to a database file named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whisky</a:t>
            </a:r>
            <a:r>
              <a:rPr lang="en-GB" dirty="0"/>
              <a:t> - if the file does not already exist, SQLite automatically creates it. From this connection, a </a:t>
            </a:r>
            <a:r>
              <a:rPr lang="en-GB" b="1" dirty="0"/>
              <a:t>cursor object</a:t>
            </a:r>
            <a:r>
              <a:rPr lang="en-GB" dirty="0"/>
              <a:t> is obtained using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db.cursor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. The cursor is the main interface for sending SQL commands and retrieving results.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execute()</a:t>
            </a:r>
            <a:r>
              <a:rPr lang="en-GB" dirty="0"/>
              <a:t> method runs an SQL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  <a:r>
              <a:rPr lang="en-GB" dirty="0"/>
              <a:t> statement that retrieves brand names and their corresponding regions from two tables, </a:t>
            </a:r>
            <a:r>
              <a:rPr lang="en-GB" b="1" dirty="0"/>
              <a:t>BRANDS</a:t>
            </a:r>
            <a:r>
              <a:rPr lang="en-GB" dirty="0"/>
              <a:t> and </a:t>
            </a:r>
            <a:r>
              <a:rPr lang="en-GB" b="1" dirty="0"/>
              <a:t>REGION</a:t>
            </a:r>
            <a:r>
              <a:rPr lang="en-GB" dirty="0"/>
              <a:t>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en-GB" dirty="0"/>
              <a:t> clause ensures that the tables are joined using a common key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REGION_ID</a:t>
            </a:r>
            <a:r>
              <a:rPr lang="en-GB" dirty="0"/>
              <a:t>), while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  <a:r>
              <a:rPr lang="en-GB" dirty="0"/>
              <a:t> clause sorts the results alphabetically by brand name. Once the query executes,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fetchall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method retrieves all matching rows as a list of tuples.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GB" dirty="0"/>
              <a:t> loop iterates through each row, and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print()</a:t>
            </a:r>
            <a:r>
              <a:rPr lang="en-GB" dirty="0"/>
              <a:t> statement uses formatted string output to neatly display the brand and region names in two left-aligned columns, each 30 characters wide.</a:t>
            </a:r>
          </a:p>
          <a:p>
            <a:endParaRPr lang="en-GB" dirty="0"/>
          </a:p>
          <a:p>
            <a:r>
              <a:rPr lang="en-GB" dirty="0"/>
              <a:t>Finally,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db.close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call closes the database connection, ensuring that all resources are released properly. In modern Python code, it’s often recommended to use a </a:t>
            </a:r>
            <a:r>
              <a:rPr lang="en-GB" b="1" dirty="0"/>
              <a:t>context manager</a:t>
            </a:r>
            <a:r>
              <a:rPr lang="en-GB" dirty="0"/>
              <a:t>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sqlite3.connect('whisky') as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GB" dirty="0"/>
              <a:t>) to handle connection closure automatically, even if an error occurs.</a:t>
            </a:r>
          </a:p>
          <a:p>
            <a:endParaRPr lang="en-GB" dirty="0"/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F741FF72-A8EB-785F-AF4A-8F8E4D205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507803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challenge when reading </a:t>
            </a:r>
            <a:r>
              <a:rPr lang="en-GB" b="1" dirty="0"/>
              <a:t>binary data</a:t>
            </a:r>
            <a:r>
              <a:rPr lang="en-GB" dirty="0"/>
              <a:t> is determining its </a:t>
            </a:r>
            <a:r>
              <a:rPr lang="en-GB" b="1" dirty="0"/>
              <a:t>format</a:t>
            </a:r>
            <a:r>
              <a:rPr lang="en-GB" dirty="0"/>
              <a:t>. Unless the data was originally written by Python (or via the Python API in another language such as C), it won’t map directly to Python’s built-in types - a common issue in all high-level languages.</a:t>
            </a:r>
          </a:p>
          <a:p>
            <a:endParaRPr lang="en-GB" dirty="0"/>
          </a:p>
          <a:p>
            <a:r>
              <a:rPr lang="en-GB" dirty="0"/>
              <a:t>The example shows a simple </a:t>
            </a:r>
            <a:r>
              <a:rPr lang="en-GB" b="1" dirty="0"/>
              <a:t>C struct</a:t>
            </a:r>
            <a:r>
              <a:rPr lang="en-GB" dirty="0"/>
              <a:t> written to a file. It contains </a:t>
            </a:r>
            <a:r>
              <a:rPr lang="en-GB" b="1" dirty="0"/>
              <a:t>two integers (int)</a:t>
            </a:r>
            <a:r>
              <a:rPr lang="en-GB" dirty="0"/>
              <a:t>, a </a:t>
            </a:r>
            <a:r>
              <a:rPr lang="en-GB" b="1" dirty="0"/>
              <a:t>double-precision value (double)</a:t>
            </a:r>
            <a:r>
              <a:rPr lang="en-GB" dirty="0"/>
              <a:t>, and an </a:t>
            </a:r>
            <a:r>
              <a:rPr lang="en-GB" b="1" dirty="0"/>
              <a:t>array of 80 characters</a:t>
            </a:r>
            <a:r>
              <a:rPr lang="en-GB" dirty="0"/>
              <a:t> (a C-style string ending with a null byte). </a:t>
            </a:r>
          </a:p>
          <a:p>
            <a:endParaRPr lang="en-GB" dirty="0"/>
          </a:p>
          <a:p>
            <a:r>
              <a:rPr lang="en-GB" dirty="0"/>
              <a:t>To interpret this in Python, the </a:t>
            </a:r>
            <a:r>
              <a:rPr lang="en-GB" b="1" dirty="0" err="1"/>
              <a:t>struct.unpack</a:t>
            </a:r>
            <a:r>
              <a:rPr lang="en-GB" b="1" dirty="0"/>
              <a:t>()</a:t>
            </a:r>
            <a:r>
              <a:rPr lang="en-GB" dirty="0"/>
              <a:t> function is used with a format string, here "iid80s", which specifies two integers, one double, and an 80-character string. Because C strings are single-byte, the resulting Python bytes object is converted to text using </a:t>
            </a:r>
            <a:r>
              <a:rPr lang="en-GB" b="1" dirty="0"/>
              <a:t>.decode()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Note:</a:t>
            </a:r>
            <a:r>
              <a:rPr lang="en-GB" dirty="0"/>
              <a:t> Be careful of </a:t>
            </a:r>
            <a:r>
              <a:rPr lang="en-GB" b="1" dirty="0"/>
              <a:t>padding bytes</a:t>
            </a:r>
            <a:r>
              <a:rPr lang="en-GB" dirty="0"/>
              <a:t> added by C compilers for alignment, as these vary between 32- and 64-bit systems and can be changed with #pragma pack. Also watch for </a:t>
            </a:r>
            <a:r>
              <a:rPr lang="en-GB" b="1" dirty="0"/>
              <a:t>endianness</a:t>
            </a:r>
            <a:r>
              <a:rPr lang="en-GB" dirty="0"/>
              <a:t> differences, which are detailed in the Python struct module documentation.</a:t>
            </a:r>
          </a:p>
          <a:p>
            <a:endParaRPr lang="en-GB" dirty="0"/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3745470C-8562-6E19-8733-3AD417EF0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75485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68706F-3B8A-D416-8DE6-4FFB55AF5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3393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people know that </a:t>
            </a:r>
            <a:r>
              <a:rPr lang="en-GB" b="1" dirty="0"/>
              <a:t>stderr</a:t>
            </a:r>
            <a:r>
              <a:rPr lang="en-GB" dirty="0"/>
              <a:t> is intended for </a:t>
            </a:r>
            <a:r>
              <a:rPr lang="en-GB" b="1" dirty="0"/>
              <a:t>error messages</a:t>
            </a:r>
            <a:r>
              <a:rPr lang="en-GB" dirty="0"/>
              <a:t>, yet it’s still common to see scripts writing errors to </a:t>
            </a:r>
            <a:r>
              <a:rPr lang="en-GB" b="1" dirty="0" err="1"/>
              <a:t>stdout</a:t>
            </a:r>
            <a:r>
              <a:rPr lang="en-GB" dirty="0"/>
              <a:t> instead. Python automatically routes its own error messages to </a:t>
            </a:r>
            <a:r>
              <a:rPr lang="en-GB" b="1" dirty="0"/>
              <a:t>stderr</a:t>
            </a:r>
            <a:r>
              <a:rPr lang="en-GB" dirty="0"/>
              <a:t>, but it cannot determine which of </a:t>
            </a:r>
            <a:r>
              <a:rPr lang="en-GB" i="1" dirty="0"/>
              <a:t>your</a:t>
            </a:r>
            <a:r>
              <a:rPr lang="en-GB" dirty="0"/>
              <a:t> messages are errors - that’s up to you.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stderr</a:t>
            </a:r>
            <a:r>
              <a:rPr lang="en-GB" dirty="0"/>
              <a:t> correctly is important because many tools and systems rely on that stream to </a:t>
            </a:r>
            <a:r>
              <a:rPr lang="en-GB" b="1" dirty="0"/>
              <a:t>detect, capture, or redirect errors</a:t>
            </a:r>
            <a:r>
              <a:rPr lang="en-GB" dirty="0"/>
              <a:t>. For example, a common system administrator’s trick is to redirect </a:t>
            </a:r>
            <a:r>
              <a:rPr lang="en-GB" b="1" dirty="0"/>
              <a:t>stderr</a:t>
            </a:r>
            <a:r>
              <a:rPr lang="en-GB" dirty="0"/>
              <a:t> (file descriptor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) to a log file, then check the </a:t>
            </a:r>
            <a:r>
              <a:rPr lang="en-GB" b="1" dirty="0"/>
              <a:t>file size</a:t>
            </a:r>
            <a:r>
              <a:rPr lang="en-GB" dirty="0"/>
              <a:t> after the script has run. If the file is empty, no errors were produced, although a more reliable check would be to test the program’s </a:t>
            </a:r>
            <a:r>
              <a:rPr lang="en-GB" b="1" dirty="0"/>
              <a:t>return code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For more advanced error handling, use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logging</a:t>
            </a:r>
            <a:r>
              <a:rPr lang="en-GB" dirty="0"/>
              <a:t> module from the standard library. For debugging and web-based error reports,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cgitb</a:t>
            </a:r>
            <a:r>
              <a:rPr lang="en-GB" dirty="0"/>
              <a:t> module can provide detailed tracebacks.</a:t>
            </a:r>
          </a:p>
          <a:p>
            <a:endParaRPr lang="en-GB" dirty="0"/>
          </a:p>
          <a:p>
            <a:r>
              <a:rPr lang="en-GB" dirty="0"/>
              <a:t>To write to </a:t>
            </a:r>
            <a:r>
              <a:rPr lang="en-GB" b="1" dirty="0"/>
              <a:t>stderr</a:t>
            </a:r>
            <a:r>
              <a:rPr lang="en-GB" dirty="0"/>
              <a:t>, use: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sys.stderr.write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(message)</a:t>
            </a:r>
          </a:p>
          <a:p>
            <a:endParaRPr lang="en-GB" dirty="0"/>
          </a:p>
          <a:p>
            <a:r>
              <a:rPr lang="en-GB" dirty="0"/>
              <a:t>Standard error numbers are defined as constants in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</a:t>
            </a:r>
            <a:r>
              <a:rPr lang="en-GB" dirty="0"/>
              <a:t> module and can be converted to readable messages with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os.strerror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. For example, error number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 corresponds to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errno.ENOENT</a:t>
            </a:r>
            <a:r>
              <a:rPr lang="en-GB" dirty="0"/>
              <a:t>, meaning </a:t>
            </a:r>
            <a:r>
              <a:rPr lang="en-GB" i="1" dirty="0"/>
              <a:t>“No such file or directory.”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5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default, Python sends </a:t>
            </a:r>
            <a:r>
              <a:rPr lang="en-GB" b="1" dirty="0"/>
              <a:t>warnings</a:t>
            </a:r>
            <a:r>
              <a:rPr lang="en-GB" dirty="0"/>
              <a:t> to </a:t>
            </a:r>
            <a:r>
              <a:rPr lang="en-GB" b="1" dirty="0"/>
              <a:t>stderr</a:t>
            </a:r>
            <a:r>
              <a:rPr lang="en-GB" dirty="0"/>
              <a:t>, but their behaviour can be controlled in several ways from within a program. In practice, you may not see many warnings, as the most common types are </a:t>
            </a:r>
            <a:r>
              <a:rPr lang="en-GB" b="1" dirty="0"/>
              <a:t>ignored by default</a:t>
            </a:r>
            <a:r>
              <a:rPr lang="en-GB" dirty="0"/>
              <a:t>. You can also </a:t>
            </a:r>
            <a:r>
              <a:rPr lang="en-GB" b="1" dirty="0"/>
              <a:t>generate your own warnings</a:t>
            </a:r>
            <a:r>
              <a:rPr lang="en-GB" dirty="0"/>
              <a:t> (using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UserWarning</a:t>
            </a:r>
            <a:r>
              <a:rPr lang="en-GB" dirty="0"/>
              <a:t> class) within a program.</a:t>
            </a:r>
          </a:p>
          <a:p>
            <a:endParaRPr lang="en-GB" dirty="0"/>
          </a:p>
          <a:p>
            <a:r>
              <a:rPr lang="en-GB" dirty="0"/>
              <a:t>Certain built-in warnings, such as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DeprecationWarning</a:t>
            </a:r>
            <a:r>
              <a:rPr lang="en-GB" dirty="0"/>
              <a:t>,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PendingDeprecationWarning</a:t>
            </a:r>
            <a:r>
              <a:rPr lang="en-GB" dirty="0"/>
              <a:t>, and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ImportWarning</a:t>
            </a:r>
            <a:r>
              <a:rPr lang="en-GB" dirty="0"/>
              <a:t> - are hidden unless explicitly enabled using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Wd</a:t>
            </a:r>
            <a:r>
              <a:rPr lang="en-GB" dirty="0"/>
              <a:t> command-line option or a </a:t>
            </a:r>
            <a:r>
              <a:rPr lang="en-GB" b="1" dirty="0"/>
              <a:t>filter</a:t>
            </a:r>
            <a:r>
              <a:rPr lang="en-GB" dirty="0"/>
              <a:t>. To activate this behaviour programmatically, use: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warnings.simplefilter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('default’)</a:t>
            </a:r>
          </a:p>
          <a:p>
            <a:endParaRPr lang="en-GB" dirty="0"/>
          </a:p>
          <a:p>
            <a:r>
              <a:rPr lang="en-GB" dirty="0"/>
              <a:t>Although warnings are technically part of Python’s </a:t>
            </a:r>
            <a:r>
              <a:rPr lang="en-GB" b="1" dirty="0"/>
              <a:t>exception system</a:t>
            </a:r>
            <a:r>
              <a:rPr lang="en-GB" dirty="0"/>
              <a:t>, they are </a:t>
            </a:r>
            <a:r>
              <a:rPr lang="en-GB" b="1" dirty="0"/>
              <a:t>handled differently</a:t>
            </a:r>
            <a:r>
              <a:rPr lang="en-GB" dirty="0"/>
              <a:t>. Filters can be defined using </a:t>
            </a:r>
            <a:r>
              <a:rPr lang="en-GB" b="1" dirty="0"/>
              <a:t>regular expressions</a:t>
            </a:r>
            <a:r>
              <a:rPr lang="en-GB" dirty="0"/>
              <a:t> to match warning types or message text - examples of which are shown on the next slide.</a:t>
            </a:r>
          </a:p>
          <a:p>
            <a:endParaRPr lang="en-GB" dirty="0"/>
          </a:p>
          <a:p>
            <a:r>
              <a:rPr lang="en-GB" dirty="0"/>
              <a:t>We will also look later at how </a:t>
            </a:r>
            <a:r>
              <a:rPr lang="en-GB" b="1" dirty="0"/>
              <a:t>warnings fit into the Python exception hierarchy</a:t>
            </a:r>
            <a:r>
              <a:rPr lang="en-GB" dirty="0"/>
              <a:t>.</a:t>
            </a:r>
          </a:p>
          <a:p>
            <a:r>
              <a:rPr lang="en-GB" dirty="0"/>
              <a:t>Additional control is available using a </a:t>
            </a:r>
            <a:r>
              <a:rPr lang="en-GB" b="1" dirty="0"/>
              <a:t>context manager</a:t>
            </a:r>
            <a:r>
              <a:rPr lang="en-GB" dirty="0"/>
              <a:t>, though that is beyond the scope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81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example is straightforward, it demonstrates how to </a:t>
            </a:r>
            <a:r>
              <a:rPr lang="en-GB" b="1" dirty="0"/>
              <a:t>issue a user-defined warning</a:t>
            </a:r>
            <a:r>
              <a:rPr lang="en-GB" dirty="0"/>
              <a:t> using the warnings module. Notice that the program still </a:t>
            </a:r>
            <a:r>
              <a:rPr lang="en-GB" b="1" dirty="0"/>
              <a:t>runs to completion</a:t>
            </a:r>
            <a:r>
              <a:rPr lang="en-GB" dirty="0"/>
              <a:t>, even though a warning message is displayed.</a:t>
            </a:r>
          </a:p>
          <a:p>
            <a:endParaRPr lang="en-GB" dirty="0"/>
          </a:p>
          <a:p>
            <a:r>
              <a:rPr lang="en-GB" dirty="0"/>
              <a:t>The second example shows how to </a:t>
            </a:r>
            <a:r>
              <a:rPr lang="en-GB" b="1" dirty="0"/>
              <a:t>enable and control system-generated warnings</a:t>
            </a:r>
            <a:r>
              <a:rPr lang="en-GB" dirty="0"/>
              <a:t>, such as </a:t>
            </a:r>
            <a:r>
              <a:rPr lang="en-GB" dirty="0" err="1"/>
              <a:t>DeprecationWarning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Using the following is equivalent to using the –</a:t>
            </a:r>
            <a:r>
              <a:rPr lang="en-GB" dirty="0" err="1"/>
              <a:t>Wd</a:t>
            </a:r>
            <a:r>
              <a:rPr lang="en-GB" dirty="0"/>
              <a:t> command-line options:</a:t>
            </a:r>
          </a:p>
          <a:p>
            <a:pPr lvl="1"/>
            <a:r>
              <a:rPr lang="en-GB" dirty="0" err="1"/>
              <a:t>warnings.simplefilter</a:t>
            </a:r>
            <a:r>
              <a:rPr lang="en-GB" dirty="0"/>
              <a:t>('default')</a:t>
            </a:r>
          </a:p>
          <a:p>
            <a:pPr lvl="1"/>
            <a:r>
              <a:rPr lang="en-GB" dirty="0" err="1"/>
              <a:t>warnings.filterwarnings</a:t>
            </a:r>
            <a:r>
              <a:rPr lang="en-GB" dirty="0"/>
              <a:t>('error', '.*')</a:t>
            </a:r>
          </a:p>
          <a:p>
            <a:r>
              <a:rPr lang="en-GB" dirty="0"/>
              <a:t>The filter pattern '.*' matches </a:t>
            </a:r>
            <a:r>
              <a:rPr lang="en-GB" b="1" dirty="0"/>
              <a:t>all warnings</a:t>
            </a:r>
            <a:r>
              <a:rPr lang="en-GB" dirty="0"/>
              <a:t> and converts them into </a:t>
            </a:r>
            <a:r>
              <a:rPr lang="en-GB" b="1" dirty="0"/>
              <a:t>errors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In the example, a call to a </a:t>
            </a:r>
            <a:r>
              <a:rPr lang="en-GB" b="1" dirty="0"/>
              <a:t>deprecated function</a:t>
            </a:r>
            <a:r>
              <a:rPr lang="en-GB" dirty="0"/>
              <a:t> (e.g. </a:t>
            </a:r>
            <a:r>
              <a:rPr lang="en-GB" dirty="0" err="1"/>
              <a:t>locale.getdefaultlocale</a:t>
            </a:r>
            <a:r>
              <a:rPr lang="en-GB" dirty="0"/>
              <a:t>()) triggers a </a:t>
            </a:r>
            <a:r>
              <a:rPr lang="en-GB" dirty="0" err="1"/>
              <a:t>DeprecationWarning</a:t>
            </a:r>
            <a:r>
              <a:rPr lang="en-GB" dirty="0"/>
              <a:t>, which is raised as an exception because of the filter.</a:t>
            </a:r>
          </a:p>
          <a:p>
            <a:r>
              <a:rPr lang="en-GB" dirty="0"/>
              <a:t>Possible </a:t>
            </a:r>
            <a:r>
              <a:rPr lang="en-GB" b="1" dirty="0"/>
              <a:t>filter actions</a:t>
            </a:r>
            <a:r>
              <a:rPr lang="en-GB" dirty="0"/>
              <a:t> include: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error	</a:t>
            </a:r>
            <a:r>
              <a:rPr lang="en-GB" dirty="0"/>
              <a:t>Turn matching warnings into exceptions.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ignore	</a:t>
            </a:r>
            <a:r>
              <a:rPr lang="en-GB" dirty="0"/>
              <a:t>Suppress matching warnings.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always	</a:t>
            </a:r>
            <a:r>
              <a:rPr lang="en-GB" dirty="0"/>
              <a:t>Display all matching warnings, every time they occur.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default	</a:t>
            </a:r>
            <a:r>
              <a:rPr lang="en-GB" dirty="0"/>
              <a:t>Display the first occurrence of a warning per location.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module	</a:t>
            </a:r>
            <a:r>
              <a:rPr lang="en-GB" dirty="0"/>
              <a:t>Display the first occurrence of a warning per module.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once	</a:t>
            </a:r>
            <a:r>
              <a:rPr lang="en-GB" dirty="0"/>
              <a:t>Display only the first occurrence of each warning globally.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7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most programmers, </a:t>
            </a:r>
            <a:r>
              <a:rPr lang="en-GB" b="1" dirty="0"/>
              <a:t>testing and handling errors</a:t>
            </a:r>
            <a:r>
              <a:rPr lang="en-GB" dirty="0"/>
              <a:t> is among the least enjoyable tasks. Programs can fail in many ways, and the resulting </a:t>
            </a:r>
            <a:r>
              <a:rPr lang="en-GB" b="1" dirty="0"/>
              <a:t>exception-handling code</a:t>
            </a:r>
            <a:r>
              <a:rPr lang="en-GB" dirty="0"/>
              <a:t> often grows larger than the main logic itself.</a:t>
            </a:r>
          </a:p>
          <a:p>
            <a:endParaRPr lang="en-GB" dirty="0"/>
          </a:p>
          <a:p>
            <a:r>
              <a:rPr lang="en-GB" dirty="0"/>
              <a:t>Traditionally, errors were signalled by </a:t>
            </a:r>
            <a:r>
              <a:rPr lang="en-GB" b="1" dirty="0"/>
              <a:t>returning a status value</a:t>
            </a:r>
            <a:r>
              <a:rPr lang="en-GB" dirty="0"/>
              <a:t> from a function, but this approach has clear drawbacks: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Leads to </a:t>
            </a:r>
            <a:r>
              <a:rPr lang="en-GB" b="1" dirty="0"/>
              <a:t>nested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n-GB" b="1" dirty="0"/>
              <a:t> /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b="1" dirty="0"/>
              <a:t> chains</a:t>
            </a:r>
            <a:r>
              <a:rPr lang="en-GB" dirty="0"/>
              <a:t>, reducing readability.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Overloaded operators</a:t>
            </a:r>
            <a:r>
              <a:rPr lang="en-GB" dirty="0"/>
              <a:t> lack spare return values for errors.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Return codes are easy to ignore</a:t>
            </a:r>
            <a:r>
              <a:rPr lang="en-GB" dirty="0"/>
              <a:t>, allowing issues to go unnoticed.</a:t>
            </a:r>
          </a:p>
          <a:p>
            <a:endParaRPr lang="en-GB" dirty="0"/>
          </a:p>
          <a:p>
            <a:r>
              <a:rPr lang="en-GB" dirty="0"/>
              <a:t>Another technique is for an object to </a:t>
            </a:r>
            <a:r>
              <a:rPr lang="en-GB" b="1" dirty="0"/>
              <a:t>track its own good/bad state</a:t>
            </a:r>
            <a:r>
              <a:rPr lang="en-GB" dirty="0"/>
              <a:t>, but this often results in </a:t>
            </a:r>
            <a:r>
              <a:rPr lang="en-GB" b="1" dirty="0"/>
              <a:t>clumsy, less cohesive code</a:t>
            </a:r>
            <a:r>
              <a:rPr lang="en-GB" dirty="0"/>
              <a:t>. Simply </a:t>
            </a:r>
            <a:r>
              <a:rPr lang="en-GB" b="1" dirty="0"/>
              <a:t>aborting the program</a:t>
            </a:r>
            <a:r>
              <a:rPr lang="en-GB" dirty="0"/>
              <a:t> is a last resort, the component should detect the failure, while the caller decides how to respond.</a:t>
            </a:r>
          </a:p>
          <a:p>
            <a:endParaRPr lang="en-GB" dirty="0"/>
          </a:p>
          <a:p>
            <a:r>
              <a:rPr lang="en-GB" dirty="0"/>
              <a:t>Python’s solution is to represent </a:t>
            </a:r>
            <a:r>
              <a:rPr lang="en-GB" b="1" dirty="0"/>
              <a:t>exceptions as objects</a:t>
            </a:r>
            <a:r>
              <a:rPr lang="en-GB" dirty="0"/>
              <a:t>. These are </a:t>
            </a:r>
            <a:r>
              <a:rPr lang="en-GB" b="1" dirty="0"/>
              <a:t>self-describing</a:t>
            </a:r>
            <a:r>
              <a:rPr lang="en-GB" dirty="0"/>
              <a:t>, providing detailed information about what went wrong. Exception handling in Python also uses a </a:t>
            </a:r>
            <a:r>
              <a:rPr lang="en-GB" b="1" dirty="0"/>
              <a:t>separate control path</a:t>
            </a:r>
            <a:r>
              <a:rPr lang="en-GB" dirty="0"/>
              <a:t>, so you only catch exceptions you care about - there’s no need to manually detect and return every error.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9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Answers on next page.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27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E557-85F2-FA00-224B-2F67A4FF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A2988-4E4D-BCFD-9E18-EE62B1B62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C3E5D-0AB0-892E-EC67-990CEF24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Correct answers:</a:t>
            </a:r>
          </a:p>
          <a:p>
            <a:pPr marL="263525" indent="-263525">
              <a:buAutoNum type="arabicPeriod"/>
            </a:pPr>
            <a:r>
              <a:rPr lang="en-GB" b="1" dirty="0"/>
              <a:t>When reading a file using the file object, what method is best for reading the entire file into a single string?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a.  read()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GB" b="1" dirty="0"/>
              <a:t>Which method is used to set the position of a file pointer?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b.  seek()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What is the main purpose of pickling in Python?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To convert a Python object into a byte stream so it can be saved to a file or sent over a network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What statement about the shelve module is true?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 startAt="3"/>
            </a:pPr>
            <a:r>
              <a:rPr lang="en-GB" dirty="0"/>
              <a:t>It allows objects to be stored in a file using a key, like a dictionary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1B4E-BA52-54C2-F837-2BCBFCA7E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65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03F910-5F21-2BF5-E4FA-73F88546C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598D5E9-6D2B-1588-4EEE-D436D325D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01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31.png"/><Relationship Id="rId4" Type="http://schemas.openxmlformats.org/officeDocument/2006/relationships/image" Target="../media/image106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31.png"/><Relationship Id="rId4" Type="http://schemas.openxmlformats.org/officeDocument/2006/relationships/image" Target="../media/image1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31.png"/><Relationship Id="rId4" Type="http://schemas.openxmlformats.org/officeDocument/2006/relationships/image" Target="../media/image118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7.emf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1.png"/><Relationship Id="rId4" Type="http://schemas.openxmlformats.org/officeDocument/2006/relationships/image" Target="../media/image82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1.png"/><Relationship Id="rId4" Type="http://schemas.openxmlformats.org/officeDocument/2006/relationships/image" Target="../media/image88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1.png"/><Relationship Id="rId4" Type="http://schemas.openxmlformats.org/officeDocument/2006/relationships/image" Target="../media/image94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1.png"/><Relationship Id="rId4" Type="http://schemas.openxmlformats.org/officeDocument/2006/relationships/image" Target="../media/image100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BB063737-2F86-8525-F652-A6EFEBA7FE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Graphic 31">
            <a:extLst>
              <a:ext uri="{FF2B5EF4-FFF2-40B4-BE49-F238E27FC236}">
                <a16:creationId xmlns:a16="http://schemas.microsoft.com/office/drawing/2014/main" id="{5C8847F9-D2EB-6F20-A295-4FF698D34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5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C018ED94-296F-A299-7ED4-3C09971138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39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80056A1-E725-0E08-5E53-1A4A2E594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10BD961-9E37-8EB9-B7E8-04CD6B9EB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A483892F-EC12-234A-C5F7-FDCB02131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2D9FE41-B19E-852D-BA6F-5F9A007A02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7E132BB-1E4B-9EA2-310F-C692470B4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0ECF259C-0E0B-48AB-1EC4-607B6898F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2DBA9F35-CECB-650F-5D86-909A60889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B6043E7-8AC0-87D2-0EDD-2A9C236D1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FE9E0C7-92E1-9F78-30DA-306EFEF75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4D1FA025-5494-6D69-4602-7D58423B6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38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5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65DBEE6-DA2B-7395-23D6-594C563E9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0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2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2B1D2E0-2D6E-9937-F247-C68E605AF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891A990A-F863-5E76-6DCF-AC2BCEF022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549888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1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2A02FDDF-39B0-4BEE-DB78-8468DCBC9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8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78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9" r:id="rId6"/>
    <p:sldLayoutId id="2147483970" r:id="rId7"/>
    <p:sldLayoutId id="2147483971" r:id="rId8"/>
    <p:sldLayoutId id="2147483972" r:id="rId9"/>
    <p:sldLayoutId id="21474839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8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4050"/>
                </a:solidFill>
              </a:rPr>
              <a:t>Module 12 – Error Handling and Exceptions</a:t>
            </a:r>
            <a:endParaRPr lang="en-US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400" b="1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4EF9C0-52F2-C738-D1C6-95155B251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78819"/>
              </p:ext>
            </p:extLst>
          </p:nvPr>
        </p:nvGraphicFramePr>
        <p:xfrm>
          <a:off x="473406" y="3563560"/>
          <a:ext cx="47714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406">
                  <a:extLst>
                    <a:ext uri="{9D8B030D-6E8A-4147-A177-3AD203B41FA5}">
                      <a16:colId xmlns:a16="http://schemas.microsoft.com/office/drawing/2014/main" val="2961166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12: Error Handling and Exceptions</a:t>
                      </a:r>
                      <a:endParaRPr lang="en-GB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69C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26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13: Testing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7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2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43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Database interface overview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b="1" dirty="0"/>
              <a:t>Available for most popular databases: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Database drivers are expected to conform to a standard.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Import the required database driver, then call standard methods.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Most drivers include extensions.</a:t>
            </a:r>
          </a:p>
          <a:p>
            <a:pPr>
              <a:spcBef>
                <a:spcPts val="600"/>
              </a:spcBef>
            </a:pPr>
            <a:r>
              <a:rPr lang="en-GB" b="1" dirty="0"/>
              <a:t>Two main objects: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Connection object.</a:t>
            </a:r>
          </a:p>
          <a:p>
            <a:pPr marL="457200" lvl="2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Connect to the database.</a:t>
            </a:r>
          </a:p>
          <a:p>
            <a:pPr marL="457200" lvl="2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Create the cursor object.</a:t>
            </a:r>
          </a:p>
          <a:p>
            <a:pPr marL="457200" lvl="2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Transaction management.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Cursor object.</a:t>
            </a:r>
          </a:p>
          <a:p>
            <a:pPr marL="457200" lvl="2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Execute queries on this.</a:t>
            </a:r>
          </a:p>
          <a:p>
            <a:pPr>
              <a:spcBef>
                <a:spcPts val="600"/>
              </a:spcBef>
            </a:pPr>
            <a:r>
              <a:rPr lang="en-GB" b="1" dirty="0"/>
              <a:t>Python is shipped with SQLite.</a:t>
            </a:r>
          </a:p>
          <a:p>
            <a:pPr lvl="1">
              <a:spcBef>
                <a:spcPts val="600"/>
              </a:spcBef>
            </a:pP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F5E9-9F3B-1448-80E7-01A7F1E5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3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Example - SQLite from Python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Use the sqlite3 module.</a:t>
            </a:r>
          </a:p>
          <a:p>
            <a:pPr marL="285750" lvl="1" indent="-285750"/>
            <a:r>
              <a:rPr lang="en-GB" sz="1800" dirty="0"/>
              <a:t>Bundled with the Python release.</a:t>
            </a:r>
          </a:p>
          <a:p>
            <a:pPr marL="285750" lvl="1" indent="-285750"/>
            <a:r>
              <a:rPr lang="en-GB" dirty="0"/>
              <a:t>Example using cursor(), execute(), </a:t>
            </a:r>
            <a:r>
              <a:rPr lang="en-GB" dirty="0" err="1"/>
              <a:t>fetchall</a:t>
            </a:r>
            <a:r>
              <a:rPr lang="en-GB" dirty="0"/>
              <a:t>() and close() methods:</a:t>
            </a:r>
            <a:endParaRPr lang="en-GB" sz="1800" dirty="0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337656" y="2677000"/>
            <a:ext cx="7276351" cy="3970318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sqlite3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sqlite3.connect('whisky')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cur =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db.cursor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			  </a:t>
            </a:r>
          </a:p>
          <a:p>
            <a:pPr>
              <a:spcBef>
                <a:spcPct val="0"/>
              </a:spcBef>
            </a:pP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cur.execute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('SELECT BRANDS.BNAME, REGION.RNAME         \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FROM BRANDS,REGION                        \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WHERE REGION.REGION_ID = BRANDS.REGION_ID \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ORDER BY BRANDS.BNAME;')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row in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cur.fetchall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print("{0[0]:&lt;30s} {0[1]:&lt;30s}".format(row))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db.close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F2E09-8923-8FFD-B8A5-C74CFAEB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8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Binary files - </a:t>
            </a:r>
            <a:r>
              <a:rPr lang="en-US" dirty="0" err="1"/>
              <a:t>struct.pack</a:t>
            </a:r>
            <a:r>
              <a:rPr lang="en-US" dirty="0"/>
              <a:t>/unpack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>
                <a:solidFill>
                  <a:schemeClr val="tx1"/>
                </a:solidFill>
              </a:rPr>
              <a:t>Binary file formats don't map to Python variable types.</a:t>
            </a:r>
          </a:p>
          <a:p>
            <a:pPr marL="285750" lvl="1" indent="-285750">
              <a:spcBef>
                <a:spcPts val="600"/>
              </a:spcBef>
            </a:pPr>
            <a:r>
              <a:rPr lang="en-US" sz="1800" dirty="0"/>
              <a:t>Unless they were written using Python (like pickle).</a:t>
            </a:r>
          </a:p>
          <a:p>
            <a:pPr marL="285750" lvl="1" indent="-285750">
              <a:spcBef>
                <a:spcPts val="600"/>
              </a:spcBef>
            </a:pPr>
            <a:r>
              <a:rPr lang="en-US" sz="1800" dirty="0"/>
              <a:t>Typically, they might be written using C/C++, or similar.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>
                <a:solidFill>
                  <a:schemeClr val="tx1"/>
                </a:solidFill>
              </a:rPr>
              <a:t>Convert to/from primitive types using pack and unpack.</a:t>
            </a:r>
          </a:p>
        </p:txBody>
      </p:sp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1072960" y="3051227"/>
            <a:ext cx="5123518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</a:t>
            </a:r>
            <a:r>
              <a:rPr lang="en-GB" sz="18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struct</a:t>
            </a:r>
            <a:endParaRPr lang="en-GB" sz="18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open("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bindata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 "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rb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data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fIn.read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(1024);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fIn.close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clean =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struct.unpack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</a:t>
            </a:r>
            <a:r>
              <a:rPr lang="en-GB" sz="18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80s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 data)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print(clean)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txt = clean[3].decode().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rstrip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('\x00')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print(txt)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6729" y="3051227"/>
            <a:ext cx="2555259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typedef struct {</a:t>
            </a:r>
          </a:p>
          <a:p>
            <a:pPr>
              <a:defRPr/>
            </a:pPr>
            <a:r>
              <a:rPr lang="en-GB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int a;</a:t>
            </a:r>
          </a:p>
          <a:p>
            <a:pPr>
              <a:defRPr/>
            </a:pPr>
            <a:r>
              <a:rPr lang="en-GB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int b;</a:t>
            </a:r>
          </a:p>
          <a:p>
            <a:pPr>
              <a:defRPr/>
            </a:pPr>
            <a:r>
              <a:rPr lang="en-GB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double c;</a:t>
            </a:r>
          </a:p>
          <a:p>
            <a:pPr>
              <a:defRPr/>
            </a:pPr>
            <a:r>
              <a:rPr lang="en-GB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char name[80];</a:t>
            </a:r>
          </a:p>
          <a:p>
            <a:pPr>
              <a:defRPr/>
            </a:pP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} data;</a:t>
            </a:r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1072960" y="5673737"/>
            <a:ext cx="8156575" cy="6461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  <a:cs typeface="Courier New" panose="02070309020205020404" pitchFamily="49" charset="0"/>
              </a:rPr>
              <a:t>(37, 42, 3.142, </a:t>
            </a:r>
            <a:r>
              <a:rPr lang="en-GB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b'Hollow</a:t>
            </a:r>
            <a:r>
              <a:rPr lang="en-GB" sz="1800" dirty="0">
                <a:latin typeface="Consolas" panose="020B0609020204030204" pitchFamily="49" charset="0"/>
                <a:cs typeface="Courier New" panose="02070309020205020404" pitchFamily="49" charset="0"/>
              </a:rPr>
              <a:t> World!\x00\x00\x00\x00\x00...')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  <a:cs typeface="Courier New" panose="02070309020205020404" pitchFamily="49" charset="0"/>
              </a:rPr>
              <a:t>Hollow World!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55D71-F40B-609B-32DE-FB4D9F2F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6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544320"/>
            <a:ext cx="6679721" cy="425019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Figtree"/>
                <a:ea typeface="+mn-ea"/>
                <a:cs typeface="+mn-cs"/>
              </a:rPr>
              <a:t>By the end of this chapter, learners will be able to: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Write messages to stderr.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Handle errors using try / except / finally.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Understand exception syntax and arguments.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Describe the order of execution in exception blocks.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Recognize the Python 3 exception hierarchy.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assert for testing conditions.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raise to trigger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Create and raise custom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Obtain and interpret tracebacks.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8AB20-C6B5-3720-4668-59348FBA37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8715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7BE7F-13C3-3EE6-8F89-B4892C5FF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Writing Errors to stderr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AF9B-5437-4C04-A17F-F3A5AF397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Don't forget that error messages should go to stderr.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Script errors are often redirected by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Ordinarily print goes to </a:t>
            </a:r>
            <a:r>
              <a:rPr lang="en-GB" dirty="0" err="1"/>
              <a:t>stdout</a:t>
            </a:r>
            <a:r>
              <a:rPr lang="en-GB" dirty="0"/>
              <a:t>, but it can be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 for using stderr with print changed at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dirty="0" err="1"/>
              <a:t>sys.stderr.write</a:t>
            </a:r>
            <a:r>
              <a:rPr lang="en-GB" dirty="0"/>
              <a:t> outputs to the terminal in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Python 3, we can use the file parameter: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</a:t>
            </a:r>
            <a:r>
              <a:rPr lang="en-GB" b="1" dirty="0" err="1"/>
              <a:t>errno</a:t>
            </a:r>
            <a:r>
              <a:rPr lang="en-GB" dirty="0"/>
              <a:t> module, and </a:t>
            </a:r>
            <a:r>
              <a:rPr lang="en-GB" b="1" dirty="0" err="1"/>
              <a:t>os.strerror</a:t>
            </a:r>
            <a:r>
              <a:rPr lang="en-GB" b="1" dirty="0"/>
              <a:t>() </a:t>
            </a:r>
            <a:r>
              <a:rPr lang="en-GB" dirty="0"/>
              <a:t>for error number translation.</a:t>
            </a:r>
          </a:p>
          <a:p>
            <a:endParaRPr lang="en-GB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2A473ECF-DCD4-6E55-0253-E061B2AFC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4150707"/>
            <a:ext cx="63751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sys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something_nasty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.write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("Invalid types compared\n")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C2D0140-7A2B-ACCB-A759-87FD9176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5759074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print("Invalid types compared",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3550E53-925B-6FCA-6BE9-BF695FDC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3677719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 myscript.py 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output_file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error_log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BD159-6A81-F60D-2796-2DA638BF0F0F}"/>
              </a:ext>
            </a:extLst>
          </p:cNvPr>
          <p:cNvSpPr txBox="1"/>
          <p:nvPr/>
        </p:nvSpPr>
        <p:spPr>
          <a:xfrm>
            <a:off x="7772400" y="4499485"/>
            <a:ext cx="97114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Version</a:t>
            </a:r>
          </a:p>
          <a:p>
            <a:r>
              <a:rPr lang="en-GB" dirty="0"/>
              <a:t>neutral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3C4DC0A9-56FB-6C56-8FCC-98C443FD3E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3280" y="4815841"/>
            <a:ext cx="57912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81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94F47-C9B4-0977-1C78-4B59FAAC0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and Customising Warnings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73799E-5CE3-A4B2-F67B-9B636FC10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733108"/>
            <a:ext cx="10549200" cy="4061405"/>
          </a:xfrm>
        </p:spPr>
        <p:txBody>
          <a:bodyPr/>
          <a:lstStyle/>
          <a:p>
            <a:r>
              <a:rPr lang="en-GB" b="1" dirty="0"/>
              <a:t>Warnings can be generated by Python or by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when a warning should be issued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where the warning should be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default, warnings are written to </a:t>
            </a:r>
            <a:r>
              <a:rPr lang="en-GB" dirty="0" err="1"/>
              <a:t>sys.stderr</a:t>
            </a:r>
            <a:endParaRPr lang="en-GB" dirty="0"/>
          </a:p>
          <a:p>
            <a:r>
              <a:rPr lang="en-GB" b="1" dirty="0"/>
              <a:t>The warnings standard module provides fine-grained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user-defined warnings with </a:t>
            </a:r>
            <a:r>
              <a:rPr lang="en-GB" dirty="0" err="1"/>
              <a:t>warnings.warn</a:t>
            </a:r>
            <a:r>
              <a:rPr lang="en-GB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 how warnings are formatted and displayed (customisable functions)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Filter warnings by type, message text, or category</a:t>
            </a:r>
          </a:p>
          <a:p>
            <a:r>
              <a:rPr lang="en-GB" b="1" dirty="0"/>
              <a:t>Command-line control with options –</a:t>
            </a:r>
            <a:r>
              <a:rPr lang="en-GB" b="1" dirty="0" err="1"/>
              <a:t>Wd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Enables warnings that are normally suppressed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err="1"/>
              <a:t>DeprecationWarning</a:t>
            </a:r>
            <a:r>
              <a:rPr lang="en-GB" dirty="0"/>
              <a:t> messages are hidden by default but can be shown with -</a:t>
            </a:r>
            <a:r>
              <a:rPr lang="en-GB" dirty="0" err="1"/>
              <a:t>Wd</a:t>
            </a:r>
            <a:r>
              <a:rPr lang="en-GB" dirty="0"/>
              <a:t> or a custom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9BD31-03B0-E3B7-03BF-C68B750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A3AA-1270-B76A-BE41-FA35CBC1F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Warnings –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DA5E4-A958-B39F-5F87-22610FAD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Raise a non-fatal </a:t>
            </a:r>
            <a:r>
              <a:rPr lang="en-GB" b="1" dirty="0" err="1"/>
              <a:t>UserWarning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Turn a warning into a fatal exception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82B8B-5AF2-9671-49F2-6E45414D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96F2E13-E00F-779D-ABCD-A18603F1D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2127691"/>
            <a:ext cx="31239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warnings.warn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Oops'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6E0EC6B-8585-3A84-9E79-EAF55C17E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4092842"/>
            <a:ext cx="5135800" cy="2041585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warnings.simplefilter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('default')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warnings.filterwarnings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('error', '.*')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locale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locale.getdefaultlocale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2787689-69D3-0694-4DF7-B94F6039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039" y="2127691"/>
            <a:ext cx="3979633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Warning (from warnings module):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File "warn.py", line 3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warnings.warn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Oops'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UserWarning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Oops</a:t>
            </a:r>
          </a:p>
          <a:p>
            <a:r>
              <a:rPr lang="en-GB" sz="1600" dirty="0">
                <a:latin typeface="Courier New" panose="02070309020205020404" pitchFamily="49" charset="0"/>
              </a:rPr>
              <a:t>Ending...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447E76AA-57AB-539B-0E4B-71FE4185A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123" y="4789030"/>
            <a:ext cx="5135801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File "warn2.py", line 6, in &lt;module&gt;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DeprecationWarning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' is deprecated and slated for removal in Python 3.15. </a:t>
            </a:r>
            <a:endParaRPr lang="en-GB" sz="1600" dirty="0"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26E5A-0289-FED5-A17E-6B9A054A9E80}"/>
              </a:ext>
            </a:extLst>
          </p:cNvPr>
          <p:cNvSpPr txBox="1"/>
          <p:nvPr/>
        </p:nvSpPr>
        <p:spPr>
          <a:xfrm>
            <a:off x="6741563" y="4381991"/>
            <a:ext cx="32965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Equiavelent</a:t>
            </a:r>
            <a:r>
              <a:rPr lang="en-GB" dirty="0"/>
              <a:t> to –</a:t>
            </a:r>
            <a:r>
              <a:rPr lang="en-GB" dirty="0" err="1"/>
              <a:t>Wd</a:t>
            </a:r>
            <a:r>
              <a:rPr lang="en-GB" dirty="0"/>
              <a:t> options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D0C70-ABF5-8D3E-A60B-67E278BC80F8}"/>
              </a:ext>
            </a:extLst>
          </p:cNvPr>
          <p:cNvSpPr txBox="1"/>
          <p:nvPr/>
        </p:nvSpPr>
        <p:spPr>
          <a:xfrm>
            <a:off x="3645339" y="6371056"/>
            <a:ext cx="321770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Raises a </a:t>
            </a:r>
            <a:r>
              <a:rPr lang="en-GB" dirty="0" err="1"/>
              <a:t>DeprecationWarning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05F6A-AB90-1674-34E4-6381E5E88AC5}"/>
              </a:ext>
            </a:extLst>
          </p:cNvPr>
          <p:cNvSpPr txBox="1"/>
          <p:nvPr/>
        </p:nvSpPr>
        <p:spPr>
          <a:xfrm>
            <a:off x="1029422" y="6361126"/>
            <a:ext cx="23230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Will not be executed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A4EDA32-5B00-6F42-E911-651D9F6D7A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79543" y="4594765"/>
            <a:ext cx="862019" cy="971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EF2DB3-EEFB-0D92-293C-195A17848C67}"/>
              </a:ext>
            </a:extLst>
          </p:cNvPr>
          <p:cNvSpPr/>
          <p:nvPr/>
        </p:nvSpPr>
        <p:spPr>
          <a:xfrm>
            <a:off x="1007976" y="5515249"/>
            <a:ext cx="3186072" cy="279264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4DE25C71-2B67-FA23-0880-D04F9B7BB8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28134" y="5813772"/>
            <a:ext cx="1" cy="547354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A5934A-0C96-CD20-3350-B03270E876CD}"/>
              </a:ext>
            </a:extLst>
          </p:cNvPr>
          <p:cNvSpPr/>
          <p:nvPr/>
        </p:nvSpPr>
        <p:spPr>
          <a:xfrm>
            <a:off x="1024228" y="5835907"/>
            <a:ext cx="2278156" cy="26640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35C95F8B-647A-47A4-1842-E7533669C2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661" y="6112468"/>
            <a:ext cx="0" cy="239344"/>
          </a:xfrm>
          <a:prstGeom prst="line">
            <a:avLst/>
          </a:prstGeom>
          <a:noFill/>
          <a:ln w="1905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F9A31C-0276-44E9-FA05-244402036DC8}"/>
              </a:ext>
            </a:extLst>
          </p:cNvPr>
          <p:cNvSpPr/>
          <p:nvPr/>
        </p:nvSpPr>
        <p:spPr>
          <a:xfrm>
            <a:off x="1007976" y="4440888"/>
            <a:ext cx="4854343" cy="565806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01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3E20-36F4-E838-937B-585027F02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8BB29-EEE5-D028-8EE5-297E08196F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Traditional error handling techniques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Returning a value from a function to indicate success or failure.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Ignore the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 the error, but otherwise ignore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Put an object into some kind of invalid state that can be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Aborting the program.</a:t>
            </a:r>
          </a:p>
          <a:p>
            <a:r>
              <a:rPr lang="en-GB" b="1" dirty="0"/>
              <a:t>In Python, an exception can be thrown: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exception is represented by an object.</a:t>
            </a:r>
          </a:p>
          <a:p>
            <a:pPr marL="971550" lvl="1" indent="-285750"/>
            <a:r>
              <a:rPr lang="en-GB" dirty="0"/>
              <a:t>Usually of a class derived from the exception superclass.</a:t>
            </a:r>
          </a:p>
          <a:p>
            <a:pPr marL="971550" lvl="1" indent="-285750"/>
            <a:r>
              <a:rPr lang="en-GB" dirty="0"/>
              <a:t>Includes diagnostic attributes which may be printed.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Throwing an exception transfers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function call stack is unwound until a handler capable of handling the exception object is found.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05E2-B7F9-C282-941E-3D99AEB5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5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64D64F-00C8-4D63-E51A-DFB7A3430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3EAC25-A4FA-3E86-789C-3F19C3B231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63525" indent="-263525">
              <a:buAutoNum type="arabicPeriod"/>
            </a:pPr>
            <a:r>
              <a:rPr lang="en-GB" b="1" dirty="0"/>
              <a:t>When reading a file using the file object, what method is best for reading the entire file into a single string?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read()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readlines</a:t>
            </a:r>
            <a:r>
              <a:rPr lang="en-GB" dirty="0"/>
              <a:t>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readline</a:t>
            </a:r>
            <a:r>
              <a:rPr lang="en-GB" dirty="0"/>
              <a:t>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readall</a:t>
            </a:r>
            <a:r>
              <a:rPr lang="en-GB" dirty="0"/>
              <a:t>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endParaRPr lang="en-GB" dirty="0"/>
          </a:p>
          <a:p>
            <a:pPr marL="342900" indent="-342900">
              <a:buFont typeface="+mj-lt"/>
              <a:buAutoNum type="arabicPeriod" startAt="2"/>
            </a:pPr>
            <a:r>
              <a:rPr lang="en-GB" b="1" dirty="0"/>
              <a:t>Which method is used to set the position of a file pointer?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tell()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seek()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ftell</a:t>
            </a:r>
            <a:r>
              <a:rPr lang="en-GB" dirty="0"/>
              <a:t>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fseek</a:t>
            </a:r>
            <a:r>
              <a:rPr lang="en-GB" dirty="0"/>
              <a:t>()</a:t>
            </a:r>
          </a:p>
          <a:p>
            <a:pPr lvl="0">
              <a:spcBef>
                <a:spcPts val="60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DA24A-B334-E6AB-0D72-8E6C2AF2E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570A-74CA-95B2-FA95-9869F781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DC4B9-32D9-7C9A-51A4-1D671BB98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5CF064-E311-738D-AB8D-525E017BB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381819" cy="4507271"/>
          </a:xfrm>
        </p:spPr>
        <p:txBody>
          <a:bodyPr/>
          <a:lstStyle/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What is the main purpose of pickling in Python?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To convert a Python object into a JSON string for web communication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To convert a Python object into a byte stream so it can be saved to a file or sent over a network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To compress a Python file to reduce its size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To encrypt Python data for secure storage</a:t>
            </a:r>
          </a:p>
          <a:p>
            <a:pPr marL="263525" lvl="0">
              <a:spcBef>
                <a:spcPts val="600"/>
              </a:spcBef>
            </a:pPr>
            <a:endParaRPr lang="en-GB" b="1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What statement about the shelve module is true?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only supports plain text data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stores objects in memory, not on disk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allows objects to be stored in a file using a key, like a dictionary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It replaces the pickle module entirely</a:t>
            </a:r>
            <a:endParaRPr lang="en-GB" b="1" dirty="0"/>
          </a:p>
          <a:p>
            <a:pPr marL="342900" indent="-342900">
              <a:buFont typeface="+mj-lt"/>
              <a:buAutoNum type="arabicPeriod" startAt="4"/>
            </a:pP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2164-30A5-453C-3CEE-24D80A899A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8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095E6-1536-EA01-360B-D262DC9F9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554480"/>
            <a:ext cx="6679721" cy="424003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b="1" dirty="0"/>
              <a:t>Creating a file object: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Use the open() function to create a file object</a:t>
            </a:r>
          </a:p>
          <a:p>
            <a:pPr>
              <a:spcBef>
                <a:spcPts val="600"/>
              </a:spcBef>
            </a:pPr>
            <a:r>
              <a:rPr lang="en-GB" b="1" dirty="0"/>
              <a:t>Reading from a file: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Use read(), </a:t>
            </a:r>
            <a:r>
              <a:rPr lang="en-GB" dirty="0" err="1"/>
              <a:t>readline</a:t>
            </a:r>
            <a:r>
              <a:rPr lang="en-GB" dirty="0"/>
              <a:t>(), or </a:t>
            </a:r>
            <a:r>
              <a:rPr lang="en-GB" dirty="0" err="1"/>
              <a:t>readlines</a:t>
            </a:r>
            <a:r>
              <a:rPr lang="en-GB" dirty="0"/>
              <a:t>() methods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Or iterate directly over the file object in a for loop</a:t>
            </a:r>
          </a:p>
          <a:p>
            <a:pPr>
              <a:spcBef>
                <a:spcPts val="600"/>
              </a:spcBef>
            </a:pPr>
            <a:r>
              <a:rPr lang="en-GB" b="1" dirty="0"/>
              <a:t>Writing to a file: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Use write() or </a:t>
            </a:r>
            <a:r>
              <a:rPr lang="en-GB" dirty="0" err="1"/>
              <a:t>writelines</a:t>
            </a:r>
            <a:r>
              <a:rPr lang="en-GB" dirty="0"/>
              <a:t>() methods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The print() function can also write to files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Always close the file when finished or use a with statement</a:t>
            </a:r>
          </a:p>
          <a:p>
            <a:pPr>
              <a:spcBef>
                <a:spcPts val="600"/>
              </a:spcBef>
            </a:pPr>
            <a:r>
              <a:rPr lang="en-GB" b="1" dirty="0"/>
              <a:t>Additional notes: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Many other file-handling methods are available.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Pickling preserves Python objects to a file.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Shelve can store multiple pickled objects using key access.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Compression reduces file size and saves disk space.</a:t>
            </a:r>
          </a:p>
        </p:txBody>
      </p:sp>
    </p:spTree>
    <p:extLst>
      <p:ext uri="{BB962C8B-B14F-4D97-AF65-F5344CB8AC3E}">
        <p14:creationId xmlns:p14="http://schemas.microsoft.com/office/powerpoint/2010/main" val="692147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BAD9D95F28D4EB8D45E8498D5AAA1" ma:contentTypeVersion="15" ma:contentTypeDescription="Create a new document." ma:contentTypeScope="" ma:versionID="dd342008104879ec76703fa921339524">
  <xsd:schema xmlns:xsd="http://www.w3.org/2001/XMLSchema" xmlns:xs="http://www.w3.org/2001/XMLSchema" xmlns:p="http://schemas.microsoft.com/office/2006/metadata/properties" xmlns:ns2="c319d61d-2005-46c1-b745-2d154ed3822a" xmlns:ns3="1b5d0ff9-ddc4-429e-a7d9-b8b8a70810cc" targetNamespace="http://schemas.microsoft.com/office/2006/metadata/properties" ma:root="true" ma:fieldsID="4ff0c33e32c6cbd974369c54ac636b28" ns2:_="" ns3:_="">
    <xsd:import namespace="c319d61d-2005-46c1-b745-2d154ed3822a"/>
    <xsd:import namespace="1b5d0ff9-ddc4-429e-a7d9-b8b8a7081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ItemType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9d61d-2005-46c1-b745-2d154ed38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ItemType" ma:index="15" nillable="true" ma:displayName="ItemType" ma:description="Choose item type" ma:format="Dropdown" ma:internalName="ItemType">
      <xsd:simpleType>
        <xsd:restriction base="dms:Choice">
          <xsd:enumeration value="Logo"/>
          <xsd:enumeration value="Choice 2"/>
          <xsd:enumeration value="Choice 3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d0ff9-ddc4-429e-a7d9-b8b8a70810cc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4874b9e-ab9b-4956-b4e5-6ad56a549818}" ma:internalName="TaxCatchAll" ma:showField="CatchAllData" ma:web="1b5d0ff9-ddc4-429e-a7d9-b8b8a70810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5d0ff9-ddc4-429e-a7d9-b8b8a70810cc" xsi:nil="true"/>
    <lcf76f155ced4ddcb4097134ff3c332f xmlns="c319d61d-2005-46c1-b745-2d154ed3822a">
      <Terms xmlns="http://schemas.microsoft.com/office/infopath/2007/PartnerControls"/>
    </lcf76f155ced4ddcb4097134ff3c332f>
    <ItemType xmlns="c319d61d-2005-46c1-b745-2d154ed3822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328C4D-C84C-4E1C-A543-F58A44A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19d61d-2005-46c1-b745-2d154ed3822a"/>
    <ds:schemaRef ds:uri="1b5d0ff9-ddc4-429e-a7d9-b8b8a7081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  <ds:schemaRef ds:uri="ae7a5ef5-f60e-4918-a47e-25aad02606cf"/>
    <ds:schemaRef ds:uri="35c74202-6262-43ee-80e5-eb97de261190"/>
    <ds:schemaRef ds:uri="1b5d0ff9-ddc4-429e-a7d9-b8b8a70810cc"/>
    <ds:schemaRef ds:uri="c319d61d-2005-46c1-b745-2d154ed3822a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20353</TotalTime>
  <Words>2703</Words>
  <Application>Microsoft Office PowerPoint</Application>
  <PresentationFormat>Widescreen</PresentationFormat>
  <Paragraphs>277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12</vt:i4>
      </vt:variant>
    </vt:vector>
  </HeadingPairs>
  <TitlesOfParts>
    <vt:vector size="38" baseType="lpstr">
      <vt:lpstr>Montserrat</vt:lpstr>
      <vt:lpstr>Consolas</vt:lpstr>
      <vt:lpstr>Montserrat Black</vt:lpstr>
      <vt:lpstr>Figtree</vt:lpstr>
      <vt:lpstr>Courier New</vt:lpstr>
      <vt:lpstr>Arial</vt:lpstr>
      <vt:lpstr>Figtree Light</vt:lpstr>
      <vt:lpstr>Aptos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Module 12 – Error Handling and Exceptions</vt:lpstr>
      <vt:lpstr>PowerPoint Presentation</vt:lpstr>
      <vt:lpstr>Writing Errors to stderr</vt:lpstr>
      <vt:lpstr>Managing and Customising Warnings in Python</vt:lpstr>
      <vt:lpstr>Warnings – Examples</vt:lpstr>
      <vt:lpstr>Exception Handling</vt:lpstr>
      <vt:lpstr>Review Questions</vt:lpstr>
      <vt:lpstr>Review Questions</vt:lpstr>
      <vt:lpstr>Summary</vt:lpstr>
      <vt:lpstr>Database interface overview</vt:lpstr>
      <vt:lpstr>Example - SQLite from Python</vt:lpstr>
      <vt:lpstr>Binary files - struct.pack/unpack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Cameron, Donald</cp:lastModifiedBy>
  <cp:revision>54</cp:revision>
  <dcterms:created xsi:type="dcterms:W3CDTF">2024-06-24T11:44:08Z</dcterms:created>
  <dcterms:modified xsi:type="dcterms:W3CDTF">2025-10-31T12:07:50Z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